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4" r:id="rId3"/>
    <p:sldId id="257" r:id="rId4"/>
    <p:sldId id="265" r:id="rId5"/>
    <p:sldId id="268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4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06D9F9C-BA82-4A3E-9E72-0BC746CE8497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11D8234-5921-41E6-811F-75F32100A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9F9C-BA82-4A3E-9E72-0BC746CE8497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8234-5921-41E6-811F-75F32100A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9F9C-BA82-4A3E-9E72-0BC746CE8497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8234-5921-41E6-811F-75F32100A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06D9F9C-BA82-4A3E-9E72-0BC746CE8497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8234-5921-41E6-811F-75F32100A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06D9F9C-BA82-4A3E-9E72-0BC746CE8497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11D8234-5921-41E6-811F-75F32100A3B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06D9F9C-BA82-4A3E-9E72-0BC746CE8497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11D8234-5921-41E6-811F-75F32100A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06D9F9C-BA82-4A3E-9E72-0BC746CE8497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11D8234-5921-41E6-811F-75F32100A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9F9C-BA82-4A3E-9E72-0BC746CE8497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8234-5921-41E6-811F-75F32100A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06D9F9C-BA82-4A3E-9E72-0BC746CE8497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11D8234-5921-41E6-811F-75F32100A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06D9F9C-BA82-4A3E-9E72-0BC746CE8497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11D8234-5921-41E6-811F-75F32100A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06D9F9C-BA82-4A3E-9E72-0BC746CE8497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11D8234-5921-41E6-811F-75F32100A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06D9F9C-BA82-4A3E-9E72-0BC746CE8497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11D8234-5921-41E6-811F-75F32100A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Datrys</a:t>
            </a:r>
            <a:r>
              <a:rPr lang="en-GB" dirty="0" smtClean="0"/>
              <a:t> </a:t>
            </a:r>
            <a:r>
              <a:rPr lang="en-GB" dirty="0" err="1" smtClean="0"/>
              <a:t>problemau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pPr algn="l"/>
            <a:r>
              <a:rPr lang="en-US" sz="1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00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0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0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 algn="l"/>
            <a:endParaRPr lang="en-US" sz="10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 </a:t>
            </a:r>
            <a:r>
              <a:rPr lang="en-US" sz="10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Tach</a:t>
            </a:r>
            <a:r>
              <a:rPr lang="en-US" sz="1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2013 </a:t>
            </a:r>
            <a:r>
              <a:rPr lang="en-US" sz="10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Cwestiwn</a:t>
            </a:r>
            <a:r>
              <a:rPr lang="en-US" sz="1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6c</a:t>
            </a:r>
            <a:endParaRPr lang="en-US" sz="1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y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8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-1"/>
            <a:ext cx="7812360" cy="6831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86" y="2673579"/>
            <a:ext cx="9044923" cy="148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423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8000" dirty="0" smtClean="0">
                <a:solidFill>
                  <a:srgbClr val="FF0000"/>
                </a:solidFill>
              </a:rPr>
              <a:t>G</a:t>
            </a:r>
            <a:r>
              <a:rPr lang="en-GB" dirty="0" smtClean="0"/>
              <a:t>     </a:t>
            </a:r>
            <a:r>
              <a:rPr lang="en-GB" dirty="0" smtClean="0">
                <a:solidFill>
                  <a:schemeClr val="tx1"/>
                </a:solidFill>
              </a:rPr>
              <a:t>Beth </a:t>
            </a:r>
            <a:r>
              <a:rPr lang="en-GB" dirty="0" err="1" smtClean="0">
                <a:solidFill>
                  <a:schemeClr val="tx1"/>
                </a:solidFill>
              </a:rPr>
              <a:t>ydw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i</a:t>
            </a:r>
            <a:r>
              <a:rPr lang="en-GB" dirty="0" err="1" smtClean="0">
                <a:solidFill>
                  <a:schemeClr val="tx1"/>
                </a:solidFill>
              </a:rPr>
              <a:t>’n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gwybod</a:t>
            </a:r>
            <a:r>
              <a:rPr lang="en-GB" dirty="0" smtClean="0">
                <a:solidFill>
                  <a:schemeClr val="tx1"/>
                </a:solidFill>
              </a:rPr>
              <a:t> ?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84784"/>
            <a:ext cx="7344816" cy="536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etryal 3"/>
          <p:cNvSpPr/>
          <p:nvPr/>
        </p:nvSpPr>
        <p:spPr>
          <a:xfrm>
            <a:off x="6516216" y="4797152"/>
            <a:ext cx="1440160" cy="288032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6" name="Petryal 5"/>
          <p:cNvSpPr/>
          <p:nvPr/>
        </p:nvSpPr>
        <p:spPr>
          <a:xfrm>
            <a:off x="6516216" y="4021972"/>
            <a:ext cx="1440160" cy="487147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7" name="Petryal 6"/>
          <p:cNvSpPr/>
          <p:nvPr/>
        </p:nvSpPr>
        <p:spPr>
          <a:xfrm>
            <a:off x="4932040" y="1608600"/>
            <a:ext cx="1440160" cy="432048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86" y="2673579"/>
            <a:ext cx="9044923" cy="148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etryal 8"/>
          <p:cNvSpPr/>
          <p:nvPr/>
        </p:nvSpPr>
        <p:spPr>
          <a:xfrm>
            <a:off x="616177" y="5733256"/>
            <a:ext cx="1440160" cy="288032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10" name="Petryal 9"/>
          <p:cNvSpPr/>
          <p:nvPr/>
        </p:nvSpPr>
        <p:spPr>
          <a:xfrm>
            <a:off x="4932040" y="5736688"/>
            <a:ext cx="1440160" cy="288032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11" name="Petryal 10"/>
          <p:cNvSpPr/>
          <p:nvPr/>
        </p:nvSpPr>
        <p:spPr>
          <a:xfrm>
            <a:off x="1115616" y="6165304"/>
            <a:ext cx="2232248" cy="288032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12" name="Petryal 11"/>
          <p:cNvSpPr/>
          <p:nvPr/>
        </p:nvSpPr>
        <p:spPr>
          <a:xfrm>
            <a:off x="4940469" y="6453336"/>
            <a:ext cx="1440160" cy="288032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8000" dirty="0" smtClean="0">
                <a:solidFill>
                  <a:schemeClr val="accent5"/>
                </a:solidFill>
              </a:rPr>
              <a:t>E</a:t>
            </a:r>
            <a:r>
              <a:rPr lang="en-GB" dirty="0" smtClean="0"/>
              <a:t>     </a:t>
            </a:r>
            <a:r>
              <a:rPr lang="en-GB" dirty="0" smtClean="0">
                <a:solidFill>
                  <a:schemeClr val="tx1"/>
                </a:solidFill>
              </a:rPr>
              <a:t>Beth </a:t>
            </a:r>
            <a:r>
              <a:rPr lang="en-GB" dirty="0" err="1" smtClean="0">
                <a:solidFill>
                  <a:schemeClr val="tx1"/>
                </a:solidFill>
              </a:rPr>
              <a:t>ydw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eisiau</a:t>
            </a:r>
            <a:r>
              <a:rPr lang="en-GB" dirty="0" smtClean="0">
                <a:solidFill>
                  <a:schemeClr val="tx1"/>
                </a:solidFill>
              </a:rPr>
              <a:t> ?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71" y="1484784"/>
            <a:ext cx="9044923" cy="148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etryal 4"/>
          <p:cNvSpPr/>
          <p:nvPr/>
        </p:nvSpPr>
        <p:spPr>
          <a:xfrm>
            <a:off x="4067944" y="2083160"/>
            <a:ext cx="864096" cy="337728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6" name="Blwch Testun 5"/>
          <p:cNvSpPr txBox="1"/>
          <p:nvPr/>
        </p:nvSpPr>
        <p:spPr>
          <a:xfrm>
            <a:off x="49471" y="2969568"/>
            <a:ext cx="8915017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 err="1" smtClean="0"/>
              <a:t>Seland</a:t>
            </a:r>
            <a:r>
              <a:rPr lang="en-GB" sz="2500" b="1" dirty="0" smtClean="0"/>
              <a:t> </a:t>
            </a:r>
            <a:r>
              <a:rPr lang="en-GB" sz="2500" b="1" dirty="0" err="1" smtClean="0"/>
              <a:t>Newydd</a:t>
            </a:r>
            <a:r>
              <a:rPr lang="en-GB" sz="2500" b="1" dirty="0" smtClean="0"/>
              <a:t> </a:t>
            </a:r>
          </a:p>
          <a:p>
            <a:r>
              <a:rPr lang="en-GB" sz="2500" b="1" dirty="0" err="1" smtClean="0"/>
              <a:t>Rhanbarth</a:t>
            </a:r>
            <a:r>
              <a:rPr lang="en-GB" sz="2500" b="1" dirty="0" smtClean="0"/>
              <a:t> y </a:t>
            </a:r>
            <a:r>
              <a:rPr lang="en-GB" sz="2500" b="1" dirty="0" err="1" smtClean="0"/>
              <a:t>Byd</a:t>
            </a:r>
            <a:r>
              <a:rPr lang="en-GB" sz="2500" b="1" dirty="0" smtClean="0"/>
              <a:t> 2</a:t>
            </a:r>
          </a:p>
          <a:p>
            <a:r>
              <a:rPr lang="en-GB" sz="2500" b="1" dirty="0" smtClean="0"/>
              <a:t>2000g : £27.46</a:t>
            </a:r>
          </a:p>
          <a:p>
            <a:r>
              <a:rPr lang="en-GB" sz="2500" b="1" dirty="0" smtClean="0"/>
              <a:t>100g : £1.28</a:t>
            </a:r>
          </a:p>
          <a:p>
            <a:endParaRPr lang="en-GB" dirty="0" smtClean="0"/>
          </a:p>
          <a:p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365043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8000" dirty="0" smtClean="0">
                <a:solidFill>
                  <a:srgbClr val="00B050"/>
                </a:solidFill>
              </a:rPr>
              <a:t>S</a:t>
            </a:r>
            <a:r>
              <a:rPr lang="en-GB" dirty="0" smtClean="0"/>
              <a:t>     </a:t>
            </a:r>
            <a:r>
              <a:rPr lang="en-GB" dirty="0" err="1" smtClean="0">
                <a:solidFill>
                  <a:schemeClr val="tx1"/>
                </a:solidFill>
              </a:rPr>
              <a:t>Sut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ydw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I’n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gwneud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hyn</a:t>
            </a:r>
            <a:r>
              <a:rPr lang="en-GB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71" y="1484784"/>
            <a:ext cx="9044923" cy="148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etryal 4"/>
          <p:cNvSpPr/>
          <p:nvPr/>
        </p:nvSpPr>
        <p:spPr>
          <a:xfrm>
            <a:off x="4067944" y="2083160"/>
            <a:ext cx="864096" cy="337728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6" name="Blwch Testun 5"/>
          <p:cNvSpPr txBox="1"/>
          <p:nvPr/>
        </p:nvSpPr>
        <p:spPr>
          <a:xfrm>
            <a:off x="49471" y="2969568"/>
            <a:ext cx="4162489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 err="1" smtClean="0"/>
              <a:t>Seland</a:t>
            </a:r>
            <a:r>
              <a:rPr lang="en-GB" sz="2500" dirty="0" smtClean="0"/>
              <a:t> </a:t>
            </a:r>
            <a:r>
              <a:rPr lang="en-GB" sz="2500" dirty="0" err="1" smtClean="0"/>
              <a:t>Newydd</a:t>
            </a:r>
            <a:r>
              <a:rPr lang="en-GB" sz="2500" dirty="0" smtClean="0"/>
              <a:t> </a:t>
            </a:r>
          </a:p>
          <a:p>
            <a:r>
              <a:rPr lang="en-GB" sz="2500" b="1" dirty="0" err="1" smtClean="0"/>
              <a:t>Rhanbarth</a:t>
            </a:r>
            <a:r>
              <a:rPr lang="en-GB" sz="2500" b="1" dirty="0" smtClean="0"/>
              <a:t> y </a:t>
            </a:r>
            <a:r>
              <a:rPr lang="en-GB" sz="2500" b="1" dirty="0" err="1" smtClean="0"/>
              <a:t>Byd</a:t>
            </a:r>
            <a:r>
              <a:rPr lang="en-GB" sz="2500" b="1" dirty="0" smtClean="0"/>
              <a:t> 2</a:t>
            </a:r>
          </a:p>
          <a:p>
            <a:r>
              <a:rPr lang="en-GB" sz="2500" b="1" dirty="0" smtClean="0"/>
              <a:t>2000g : £27.46</a:t>
            </a:r>
          </a:p>
          <a:p>
            <a:r>
              <a:rPr lang="en-GB" sz="2500" dirty="0" smtClean="0"/>
              <a:t>100g : £1.28</a:t>
            </a:r>
          </a:p>
          <a:p>
            <a:r>
              <a:rPr lang="en-GB" sz="2500" dirty="0" smtClean="0"/>
              <a:t>460g = 500g</a:t>
            </a:r>
          </a:p>
          <a:p>
            <a:r>
              <a:rPr lang="en-GB" sz="2500" b="1" dirty="0" smtClean="0"/>
              <a:t>500g : £1.28 x 5 = £6.40</a:t>
            </a:r>
          </a:p>
          <a:p>
            <a:r>
              <a:rPr lang="en-GB" sz="2500" dirty="0" smtClean="0"/>
              <a:t>2460g : £6.40 + £27.46</a:t>
            </a:r>
          </a:p>
          <a:p>
            <a:r>
              <a:rPr lang="en-GB" sz="2600" b="1" dirty="0" smtClean="0"/>
              <a:t>2460g : £33.86</a:t>
            </a:r>
          </a:p>
          <a:p>
            <a:endParaRPr lang="en-GB" dirty="0" smtClean="0"/>
          </a:p>
          <a:p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412542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8000" dirty="0" smtClean="0">
                <a:solidFill>
                  <a:srgbClr val="FFFF00"/>
                </a:solidFill>
              </a:rPr>
              <a:t>A</a:t>
            </a:r>
            <a:r>
              <a:rPr lang="en-GB" dirty="0" smtClean="0"/>
              <a:t>     </a:t>
            </a:r>
            <a:r>
              <a:rPr lang="en-GB" dirty="0" smtClean="0">
                <a:solidFill>
                  <a:schemeClr val="tx1"/>
                </a:solidFill>
              </a:rPr>
              <a:t>Beth </a:t>
            </a:r>
            <a:r>
              <a:rPr lang="en-GB" dirty="0" err="1" smtClean="0">
                <a:solidFill>
                  <a:schemeClr val="tx1"/>
                </a:solidFill>
              </a:rPr>
              <a:t>yw’r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ateb</a:t>
            </a:r>
            <a:r>
              <a:rPr lang="en-GB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71" y="1484784"/>
            <a:ext cx="9044923" cy="148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etryal 4"/>
          <p:cNvSpPr/>
          <p:nvPr/>
        </p:nvSpPr>
        <p:spPr>
          <a:xfrm>
            <a:off x="4067944" y="2083160"/>
            <a:ext cx="864096" cy="337728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6" name="Blwch Testun 5"/>
          <p:cNvSpPr txBox="1"/>
          <p:nvPr/>
        </p:nvSpPr>
        <p:spPr>
          <a:xfrm>
            <a:off x="49471" y="2969568"/>
            <a:ext cx="4162489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 err="1" smtClean="0"/>
              <a:t>Seland</a:t>
            </a:r>
            <a:r>
              <a:rPr lang="en-GB" sz="2500" dirty="0" smtClean="0"/>
              <a:t> </a:t>
            </a:r>
            <a:r>
              <a:rPr lang="en-GB" sz="2500" dirty="0" err="1" smtClean="0"/>
              <a:t>Newydd</a:t>
            </a:r>
            <a:r>
              <a:rPr lang="en-GB" sz="2500" dirty="0" smtClean="0"/>
              <a:t> </a:t>
            </a:r>
          </a:p>
          <a:p>
            <a:r>
              <a:rPr lang="en-GB" sz="2500" b="1" dirty="0" err="1" smtClean="0"/>
              <a:t>Rhanbarth</a:t>
            </a:r>
            <a:r>
              <a:rPr lang="en-GB" sz="2500" b="1" dirty="0" smtClean="0"/>
              <a:t> y </a:t>
            </a:r>
            <a:r>
              <a:rPr lang="en-GB" sz="2500" b="1" dirty="0" err="1" smtClean="0"/>
              <a:t>Byd</a:t>
            </a:r>
            <a:r>
              <a:rPr lang="en-GB" sz="2500" b="1" dirty="0" smtClean="0"/>
              <a:t> 2</a:t>
            </a:r>
          </a:p>
          <a:p>
            <a:r>
              <a:rPr lang="en-GB" sz="2500" b="1" dirty="0" smtClean="0"/>
              <a:t>2000g : £27.46</a:t>
            </a:r>
          </a:p>
          <a:p>
            <a:r>
              <a:rPr lang="en-GB" sz="2500" dirty="0" smtClean="0"/>
              <a:t>100g : £1.28</a:t>
            </a:r>
          </a:p>
          <a:p>
            <a:r>
              <a:rPr lang="en-GB" sz="2500" dirty="0" smtClean="0"/>
              <a:t>460g = 500g</a:t>
            </a:r>
          </a:p>
          <a:p>
            <a:r>
              <a:rPr lang="en-GB" sz="2500" b="1" dirty="0" smtClean="0"/>
              <a:t>500g : £1.28 x 5 = £6.40</a:t>
            </a:r>
          </a:p>
          <a:p>
            <a:r>
              <a:rPr lang="en-GB" sz="2500" dirty="0" smtClean="0"/>
              <a:t>2460g : £6.40 + £27.46</a:t>
            </a:r>
          </a:p>
          <a:p>
            <a:r>
              <a:rPr lang="en-GB" sz="2600" b="1" dirty="0" smtClean="0"/>
              <a:t>2460g : £33.86</a:t>
            </a:r>
          </a:p>
          <a:p>
            <a:endParaRPr lang="en-GB" dirty="0" smtClean="0"/>
          </a:p>
          <a:p>
            <a:endParaRPr lang="cy-GB" dirty="0"/>
          </a:p>
        </p:txBody>
      </p:sp>
      <p:sp>
        <p:nvSpPr>
          <p:cNvPr id="4" name="Blwch Testun 3"/>
          <p:cNvSpPr txBox="1"/>
          <p:nvPr/>
        </p:nvSpPr>
        <p:spPr>
          <a:xfrm>
            <a:off x="4355976" y="2969568"/>
            <a:ext cx="4536504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dirty="0" smtClean="0"/>
              <a:t>Cost am 2460g </a:t>
            </a:r>
            <a:r>
              <a:rPr lang="en-GB" sz="3500" dirty="0" err="1" smtClean="0"/>
              <a:t>yw</a:t>
            </a:r>
            <a:r>
              <a:rPr lang="en-GB" sz="3500" dirty="0" smtClean="0"/>
              <a:t> £33.86</a:t>
            </a:r>
          </a:p>
          <a:p>
            <a:r>
              <a:rPr lang="en-GB" sz="3500" b="1" dirty="0" err="1" smtClean="0"/>
              <a:t>Newid</a:t>
            </a:r>
            <a:r>
              <a:rPr lang="en-GB" sz="3500" b="1" dirty="0" smtClean="0"/>
              <a:t>:</a:t>
            </a:r>
          </a:p>
          <a:p>
            <a:r>
              <a:rPr lang="en-GB" sz="3500" dirty="0" smtClean="0"/>
              <a:t>£40 - £33.86</a:t>
            </a:r>
          </a:p>
          <a:p>
            <a:r>
              <a:rPr lang="en-GB" sz="3500" b="1" u="sng" dirty="0" smtClean="0"/>
              <a:t>£6.14</a:t>
            </a:r>
          </a:p>
          <a:p>
            <a:endParaRPr lang="en-GB" dirty="0"/>
          </a:p>
          <a:p>
            <a:endParaRPr lang="cy-GB" dirty="0"/>
          </a:p>
        </p:txBody>
      </p:sp>
      <p:sp>
        <p:nvSpPr>
          <p:cNvPr id="7" name="Petryal 6"/>
          <p:cNvSpPr/>
          <p:nvPr/>
        </p:nvSpPr>
        <p:spPr>
          <a:xfrm>
            <a:off x="49470" y="2271298"/>
            <a:ext cx="3874457" cy="337728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9483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204</TotalTime>
  <Words>135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Datrys problemau</vt:lpstr>
      <vt:lpstr>PowerPoint Presentation</vt:lpstr>
      <vt:lpstr>G     Beth ydw i’n gwybod ?</vt:lpstr>
      <vt:lpstr>E     Beth ydw i eisiau ?</vt:lpstr>
      <vt:lpstr>S     Sut ydw I’n gwneud hyn?</vt:lpstr>
      <vt:lpstr>A     Beth yw’r ateb?</vt:lpstr>
    </vt:vector>
  </TitlesOfParts>
  <Company>Treorchy Comprehensive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Datrys problemau</dc:title>
  <dc:creator>Your User Name</dc:creator>
  <cp:lastModifiedBy>Jonathan Richards</cp:lastModifiedBy>
  <cp:revision>22</cp:revision>
  <dcterms:created xsi:type="dcterms:W3CDTF">2013-11-29T13:55:09Z</dcterms:created>
  <dcterms:modified xsi:type="dcterms:W3CDTF">2014-02-22T10:37:59Z</dcterms:modified>
</cp:coreProperties>
</file>